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6"/>
  </p:notesMasterIdLst>
  <p:sldIdLst>
    <p:sldId id="271" r:id="rId2"/>
    <p:sldId id="273" r:id="rId3"/>
    <p:sldId id="257" r:id="rId4"/>
    <p:sldId id="275" r:id="rId5"/>
    <p:sldId id="270" r:id="rId6"/>
    <p:sldId id="266" r:id="rId7"/>
    <p:sldId id="258" r:id="rId8"/>
    <p:sldId id="259" r:id="rId9"/>
    <p:sldId id="265" r:id="rId10"/>
    <p:sldId id="264" r:id="rId11"/>
    <p:sldId id="269" r:id="rId12"/>
    <p:sldId id="267" r:id="rId13"/>
    <p:sldId id="26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/>
    <p:restoredTop sz="93077"/>
  </p:normalViewPr>
  <p:slideViewPr>
    <p:cSldViewPr snapToGrid="0" snapToObjects="1">
      <p:cViewPr varScale="1">
        <p:scale>
          <a:sx n="57" d="100"/>
          <a:sy n="57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3FE2A-7129-9944-9562-C049BC6BD0A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8FA33-BA27-4D41-B2FD-D109C671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8FA33-BA27-4D41-B2FD-D109C6718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8FA33-BA27-4D41-B2FD-D109C6718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4A521D0-981C-F743-893A-411395A9643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FB399F2-8BAE-3746-AE44-B074F488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yanSullivanST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avp.enrolment@stu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acebook.com/RyanSullivanST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avp.enrolment@stu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DE2-03FC-7A42-8AB0-34DAC994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3CD-925A-5849-A89C-7A20A6FE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5" y="2362200"/>
            <a:ext cx="11296185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Ryan Sullivan 	Associate Vice-President Enrolment 	St. Thomas University </a:t>
            </a:r>
          </a:p>
          <a:p>
            <a:pPr marL="0" indent="0">
              <a:buNone/>
            </a:pPr>
            <a:r>
              <a:rPr lang="en-US" sz="2400" b="1" dirty="0"/>
              <a:t> 			</a:t>
            </a:r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>
                <a:hlinkClick r:id="rId2"/>
              </a:rPr>
              <a:t>avp.enrolment@stu.ca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CA" dirty="0"/>
              <a:t>@</a:t>
            </a:r>
            <a:r>
              <a:rPr lang="en-CA" dirty="0" err="1"/>
              <a:t>RyanSullivanNB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</a:t>
            </a:r>
            <a:r>
              <a:rPr lang="en-CA" dirty="0">
                <a:hlinkClick r:id="rId3"/>
              </a:rPr>
              <a:t>RyanSullivanSTU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@</a:t>
            </a:r>
            <a:r>
              <a:rPr lang="en-CA" dirty="0" err="1"/>
              <a:t>ryansullivannb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74AE4-15F4-4C40-BC6B-053389B1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4" y="3807036"/>
            <a:ext cx="746240" cy="706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E200B-8287-2143-AD01-90B1CCFEC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39" y="2960654"/>
            <a:ext cx="589949" cy="706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7D7E3-1EFE-F244-AC3D-B07A5CDCD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804" y="4569642"/>
            <a:ext cx="723900" cy="700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AB475F-4ED0-0F47-8B2A-EA32FD8CE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954" y="5393844"/>
            <a:ext cx="746240" cy="7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4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2150772"/>
            <a:ext cx="11281893" cy="4275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September </a:t>
            </a:r>
          </a:p>
          <a:p>
            <a:pPr marL="0" indent="0">
              <a:buNone/>
            </a:pPr>
            <a:r>
              <a:rPr lang="en-US" dirty="0"/>
              <a:t>Start </a:t>
            </a:r>
            <a:r>
              <a:rPr lang="en-US" b="1" dirty="0"/>
              <a:t>exploring</a:t>
            </a:r>
            <a:r>
              <a:rPr lang="en-US" dirty="0"/>
              <a:t> university websites and asking friends, parents, and teachers, </a:t>
            </a:r>
            <a:r>
              <a:rPr lang="en-US" dirty="0" err="1"/>
              <a:t>etc</a:t>
            </a:r>
            <a:r>
              <a:rPr lang="en-US" dirty="0"/>
              <a:t> about university options they are familiar with. </a:t>
            </a:r>
          </a:p>
          <a:p>
            <a:pPr marL="0" indent="0">
              <a:buNone/>
            </a:pPr>
            <a:r>
              <a:rPr lang="en-US" b="1" dirty="0"/>
              <a:t>October </a:t>
            </a:r>
          </a:p>
          <a:p>
            <a:pPr marL="0" indent="0">
              <a:buNone/>
            </a:pPr>
            <a:r>
              <a:rPr lang="en-US" dirty="0"/>
              <a:t>Attend an </a:t>
            </a:r>
            <a:r>
              <a:rPr lang="en-US" b="1" dirty="0"/>
              <a:t>Open House </a:t>
            </a:r>
            <a:r>
              <a:rPr lang="en-US" dirty="0"/>
              <a:t>and participate in Student for a Day; register at the institutions’ websites. </a:t>
            </a:r>
            <a:br>
              <a:rPr lang="en-US" dirty="0"/>
            </a:br>
            <a:r>
              <a:rPr lang="en-US" dirty="0"/>
              <a:t>Attend a university presentation or evening session hosted at your school or in your community</a:t>
            </a:r>
          </a:p>
          <a:p>
            <a:pPr marL="0" indent="0">
              <a:buNone/>
            </a:pPr>
            <a:r>
              <a:rPr lang="en-US" b="1" dirty="0"/>
              <a:t>November </a:t>
            </a:r>
            <a:br>
              <a:rPr lang="en-US" dirty="0"/>
            </a:br>
            <a:r>
              <a:rPr lang="en-US" dirty="0"/>
              <a:t>Attend the post-secondary </a:t>
            </a:r>
            <a:r>
              <a:rPr lang="en-US" b="1" dirty="0"/>
              <a:t>fair </a:t>
            </a:r>
            <a:r>
              <a:rPr lang="en-US" dirty="0"/>
              <a:t>at SRHS!</a:t>
            </a:r>
          </a:p>
          <a:p>
            <a:pPr marL="0" indent="0">
              <a:buNone/>
            </a:pPr>
            <a:r>
              <a:rPr lang="en-US" b="1" dirty="0"/>
              <a:t>Research</a:t>
            </a:r>
            <a:r>
              <a:rPr lang="en-US" dirty="0"/>
              <a:t> post-secondary education institutions’ programs to learn more about fees, admissions requirements, qualifications earned, length of program, preparation for the work world, Co-op terms, residence, exchange opportunities, etc. </a:t>
            </a:r>
          </a:p>
          <a:p>
            <a:pPr marL="0" indent="0">
              <a:buNone/>
            </a:pPr>
            <a:r>
              <a:rPr lang="en-US" dirty="0"/>
              <a:t>If your grade 11 average is good, you can apply for university early admission</a:t>
            </a:r>
          </a:p>
          <a:p>
            <a:pPr marL="0" indent="0">
              <a:buNone/>
            </a:pPr>
            <a:r>
              <a:rPr lang="en-US" b="1" dirty="0"/>
              <a:t>December </a:t>
            </a:r>
          </a:p>
          <a:p>
            <a:pPr marL="0" indent="0">
              <a:buNone/>
            </a:pPr>
            <a:r>
              <a:rPr lang="en-US" dirty="0"/>
              <a:t>Meet with recruiters and double check </a:t>
            </a:r>
            <a:r>
              <a:rPr lang="en-US" b="1" dirty="0"/>
              <a:t>admissions requirements</a:t>
            </a:r>
            <a:r>
              <a:rPr lang="en-US" dirty="0"/>
              <a:t>. If necessary, make course changes for second semester. Post- secondary education admission in Canada is based on marks earned in specific grade 12 courses. </a:t>
            </a:r>
            <a:r>
              <a:rPr lang="en-US" b="1" dirty="0"/>
              <a:t>English 121/122 is always required for university.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2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021982"/>
            <a:ext cx="10766737" cy="47007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January </a:t>
            </a:r>
          </a:p>
          <a:p>
            <a:pPr marL="0" indent="0">
              <a:buNone/>
            </a:pPr>
            <a:r>
              <a:rPr lang="en-US" b="1" dirty="0"/>
              <a:t>Apply</a:t>
            </a:r>
            <a:r>
              <a:rPr lang="en-US" dirty="0"/>
              <a:t> to university with your final first semester (January exam) marks. </a:t>
            </a:r>
          </a:p>
          <a:p>
            <a:pPr marL="0" indent="0">
              <a:buNone/>
            </a:pPr>
            <a:r>
              <a:rPr lang="en-US" b="1" dirty="0"/>
              <a:t>February </a:t>
            </a:r>
          </a:p>
          <a:p>
            <a:pPr marL="0" indent="0">
              <a:buNone/>
            </a:pPr>
            <a:r>
              <a:rPr lang="en-US" dirty="0"/>
              <a:t>University Admissions Entrance Awards are based on 5 or 6 grade 12 academic courses. If English 122 is taken second semester, your English 111/112 mark will be used as a “predictor”. </a:t>
            </a:r>
          </a:p>
          <a:p>
            <a:pPr marL="0" indent="0">
              <a:buNone/>
            </a:pPr>
            <a:r>
              <a:rPr lang="en-US" b="1" dirty="0"/>
              <a:t>March </a:t>
            </a:r>
          </a:p>
          <a:p>
            <a:pPr marL="0" indent="0">
              <a:buNone/>
            </a:pPr>
            <a:r>
              <a:rPr lang="en-US" b="1" dirty="0"/>
              <a:t>Scholarship </a:t>
            </a:r>
            <a:r>
              <a:rPr lang="en-US" dirty="0"/>
              <a:t>deadline! Start regularly applying for bursaries and scholarships;  </a:t>
            </a:r>
          </a:p>
          <a:p>
            <a:pPr marL="0" indent="0">
              <a:buNone/>
            </a:pPr>
            <a:r>
              <a:rPr lang="en-US" b="1" dirty="0"/>
              <a:t>April </a:t>
            </a:r>
          </a:p>
          <a:p>
            <a:pPr marL="0" indent="0">
              <a:buNone/>
            </a:pPr>
            <a:r>
              <a:rPr lang="en-US" dirty="0"/>
              <a:t>See your Guidance Counsellor about applying for school based scholarships awarded at graduation. </a:t>
            </a:r>
            <a:br>
              <a:rPr lang="en-US" dirty="0"/>
            </a:br>
            <a:r>
              <a:rPr lang="en-US" dirty="0"/>
              <a:t>Pay deposit and make decisions about roommates and courses. </a:t>
            </a:r>
          </a:p>
          <a:p>
            <a:pPr marL="0" indent="0">
              <a:buNone/>
            </a:pPr>
            <a:r>
              <a:rPr lang="en-US" b="1" dirty="0"/>
              <a:t>May </a:t>
            </a:r>
          </a:p>
          <a:p>
            <a:pPr marL="0" indent="0">
              <a:buNone/>
            </a:pPr>
            <a:r>
              <a:rPr lang="en-US" b="1" dirty="0"/>
              <a:t>Student Loans </a:t>
            </a:r>
            <a:r>
              <a:rPr lang="en-US" dirty="0"/>
              <a:t>are used by over 50% of students, online applications open in May: </a:t>
            </a:r>
            <a:r>
              <a:rPr lang="en-US" dirty="0" err="1"/>
              <a:t>www.studentaid.gnb.ca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Select your university classes.</a:t>
            </a:r>
          </a:p>
          <a:p>
            <a:pPr marL="0" indent="0">
              <a:buNone/>
            </a:pPr>
            <a:r>
              <a:rPr lang="en-US" b="1" dirty="0"/>
              <a:t>June </a:t>
            </a:r>
          </a:p>
          <a:p>
            <a:pPr marL="0" indent="0">
              <a:buNone/>
            </a:pPr>
            <a:r>
              <a:rPr lang="en-US" dirty="0"/>
              <a:t>You must inform your school office by early June if you receive scholarships and bursaries for recognition during graduation. </a:t>
            </a:r>
          </a:p>
          <a:p>
            <a:pPr marL="0" indent="0">
              <a:buNone/>
            </a:pPr>
            <a:r>
              <a:rPr lang="en-US" dirty="0"/>
              <a:t>Remember to request the office send your final transcript to your selected institution.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with the Admissions/Recruitment advisor responsible for your school</a:t>
            </a:r>
          </a:p>
          <a:p>
            <a:r>
              <a:rPr lang="en-US" dirty="0"/>
              <a:t>Ask questions!</a:t>
            </a:r>
          </a:p>
          <a:p>
            <a:r>
              <a:rPr lang="en-US" dirty="0"/>
              <a:t>Fill out contact information cards so that schools can contact you</a:t>
            </a:r>
          </a:p>
          <a:p>
            <a:r>
              <a:rPr lang="en-US" dirty="0"/>
              <a:t>Collect brochures and visit university websites</a:t>
            </a:r>
          </a:p>
          <a:p>
            <a:r>
              <a:rPr lang="en-US" dirty="0"/>
              <a:t>Go for a campus tour or attend an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3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representatives: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</a:t>
            </a:r>
            <a:r>
              <a:rPr lang="en-US" b="1" dirty="0"/>
              <a:t>programs</a:t>
            </a:r>
            <a:r>
              <a:rPr lang="en-US" dirty="0"/>
              <a:t> do you specialize in?</a:t>
            </a:r>
          </a:p>
          <a:p>
            <a:r>
              <a:rPr lang="en-US" dirty="0"/>
              <a:t>What are your </a:t>
            </a:r>
            <a:r>
              <a:rPr lang="en-US" b="1" dirty="0"/>
              <a:t>entrance requirements</a:t>
            </a:r>
            <a:r>
              <a:rPr lang="en-US" dirty="0"/>
              <a:t>? </a:t>
            </a:r>
          </a:p>
          <a:p>
            <a:r>
              <a:rPr lang="en-US" dirty="0"/>
              <a:t>What is the length of the program?  </a:t>
            </a:r>
          </a:p>
          <a:p>
            <a:r>
              <a:rPr lang="en-US" dirty="0"/>
              <a:t>Do you offer Co-op, </a:t>
            </a:r>
            <a:r>
              <a:rPr lang="en-US" b="1" dirty="0"/>
              <a:t>internship</a:t>
            </a:r>
            <a:r>
              <a:rPr lang="en-US" dirty="0"/>
              <a:t>, study abroad, practicums,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r>
              <a:rPr lang="en-US" dirty="0"/>
              <a:t>How much is </a:t>
            </a:r>
            <a:r>
              <a:rPr lang="en-US" b="1" dirty="0"/>
              <a:t>tuition</a:t>
            </a:r>
            <a:r>
              <a:rPr lang="en-US" dirty="0"/>
              <a:t> and other fees?</a:t>
            </a:r>
          </a:p>
          <a:p>
            <a:r>
              <a:rPr lang="en-US" dirty="0"/>
              <a:t>Are there </a:t>
            </a:r>
            <a:r>
              <a:rPr lang="en-US" b="1" dirty="0"/>
              <a:t>resource</a:t>
            </a:r>
            <a:r>
              <a:rPr lang="en-US" dirty="0"/>
              <a:t>s available for supporting student learning? </a:t>
            </a:r>
          </a:p>
          <a:p>
            <a:r>
              <a:rPr lang="en-US" dirty="0"/>
              <a:t>What is the average size of first year class?</a:t>
            </a:r>
          </a:p>
          <a:p>
            <a:r>
              <a:rPr lang="en-US" dirty="0"/>
              <a:t>Are there </a:t>
            </a:r>
            <a:r>
              <a:rPr lang="en-US" b="1" dirty="0"/>
              <a:t>scholarships</a:t>
            </a:r>
            <a:r>
              <a:rPr lang="en-US" dirty="0"/>
              <a:t>? How do I qualify?</a:t>
            </a:r>
          </a:p>
          <a:p>
            <a:r>
              <a:rPr lang="en-US" dirty="0"/>
              <a:t>Are there </a:t>
            </a:r>
            <a:r>
              <a:rPr lang="en-US" b="1" dirty="0"/>
              <a:t>student services </a:t>
            </a:r>
            <a:r>
              <a:rPr lang="en-US" dirty="0"/>
              <a:t>available on campus (e.g. computer facilities, residence, athletic </a:t>
            </a:r>
            <a:r>
              <a:rPr lang="en-US" dirty="0" err="1"/>
              <a:t>centre</a:t>
            </a:r>
            <a:r>
              <a:rPr lang="en-US" dirty="0"/>
              <a:t>, library, cafeteria, counselling, medical services,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0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DE2-03FC-7A42-8AB0-34DAC994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3CD-925A-5849-A89C-7A20A6FE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5" y="2362200"/>
            <a:ext cx="11296185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Ryan Sullivan 	Associate Vice-President Enrolment 	St. Thomas University </a:t>
            </a:r>
          </a:p>
          <a:p>
            <a:pPr marL="0" indent="0">
              <a:buNone/>
            </a:pPr>
            <a:r>
              <a:rPr lang="en-US" sz="2400" b="1" dirty="0"/>
              <a:t> 			</a:t>
            </a:r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>
                <a:hlinkClick r:id="rId2"/>
              </a:rPr>
              <a:t>avp.enrolment@stu.ca</a:t>
            </a:r>
            <a:r>
              <a:rPr lang="en-US" b="1" dirty="0"/>
              <a:t>   506.453.7213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CA" dirty="0"/>
              <a:t>@</a:t>
            </a:r>
            <a:r>
              <a:rPr lang="en-CA" dirty="0" err="1"/>
              <a:t>RyanSullivanNB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</a:t>
            </a:r>
            <a:r>
              <a:rPr lang="en-CA" dirty="0">
                <a:hlinkClick r:id="rId3"/>
              </a:rPr>
              <a:t>RyanSullivanSTU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@</a:t>
            </a:r>
            <a:r>
              <a:rPr lang="en-CA" dirty="0" err="1"/>
              <a:t>ryansullivannb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74AE4-15F4-4C40-BC6B-053389B1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4" y="3807036"/>
            <a:ext cx="746240" cy="706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E200B-8287-2143-AD01-90B1CCFEC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39" y="2960654"/>
            <a:ext cx="589949" cy="706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7D7E3-1EFE-F244-AC3D-B07A5CDCD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804" y="4569642"/>
            <a:ext cx="723900" cy="700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AB475F-4ED0-0F47-8B2A-EA32FD8CE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954" y="5393844"/>
            <a:ext cx="746240" cy="76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682CF-125C-3644-B43E-2EC0CB883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7434" y="3212319"/>
            <a:ext cx="3353761" cy="29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1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6B523-0169-4F43-AA49-A42DBBED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997308"/>
            <a:ext cx="7594600" cy="5492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0539E-884B-9E44-8BB9-526974B40032}"/>
              </a:ext>
            </a:extLst>
          </p:cNvPr>
          <p:cNvSpPr txBox="1"/>
          <p:nvPr/>
        </p:nvSpPr>
        <p:spPr>
          <a:xfrm>
            <a:off x="3213100" y="279400"/>
            <a:ext cx="54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universitystudy.ca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39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in your future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FADB96-E196-3449-B019-E6C866E7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864766"/>
            <a:ext cx="8824913" cy="2893767"/>
          </a:xfrm>
        </p:spPr>
      </p:pic>
    </p:spTree>
    <p:extLst>
      <p:ext uri="{BB962C8B-B14F-4D97-AF65-F5344CB8AC3E}">
        <p14:creationId xmlns:p14="http://schemas.microsoft.com/office/powerpoint/2010/main" val="120445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D0A8E-4276-5C46-99D9-DEF9C40D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63" y="1"/>
            <a:ext cx="7583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 University degree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1" y="2604818"/>
            <a:ext cx="10602711" cy="3805836"/>
          </a:xfrm>
        </p:spPr>
      </p:pic>
    </p:spTree>
    <p:extLst>
      <p:ext uri="{BB962C8B-B14F-4D97-AF65-F5344CB8AC3E}">
        <p14:creationId xmlns:p14="http://schemas.microsoft.com/office/powerpoint/2010/main" val="198216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undergraduate degrees: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292439"/>
            <a:ext cx="11294772" cy="427578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Arts - </a:t>
            </a:r>
            <a:r>
              <a:rPr lang="en-US" dirty="0"/>
              <a:t>B.A. History, English, Gender Studies, Languages, Political Science, Philosophy </a:t>
            </a:r>
          </a:p>
          <a:p>
            <a:r>
              <a:rPr lang="en-US" dirty="0"/>
              <a:t>Commerce or </a:t>
            </a:r>
            <a:r>
              <a:rPr lang="en-US" b="1" dirty="0"/>
              <a:t>Business </a:t>
            </a:r>
            <a:r>
              <a:rPr lang="en-US" dirty="0"/>
              <a:t>Administration </a:t>
            </a:r>
            <a:r>
              <a:rPr lang="en-US" b="1" dirty="0"/>
              <a:t>- </a:t>
            </a:r>
            <a:r>
              <a:rPr lang="en-US" dirty="0" err="1"/>
              <a:t>B.Comm</a:t>
            </a:r>
            <a:r>
              <a:rPr lang="en-US" dirty="0"/>
              <a:t>. or B.B.A. Finance, Accounting, Marketing, Management, Entrepreneurship, Humans Resources, Economics </a:t>
            </a:r>
          </a:p>
          <a:p>
            <a:r>
              <a:rPr lang="en-US" b="1" dirty="0"/>
              <a:t>Computer Science - </a:t>
            </a:r>
            <a:r>
              <a:rPr lang="en-US" dirty="0" err="1"/>
              <a:t>B.C.Sc</a:t>
            </a:r>
            <a:r>
              <a:rPr lang="en-US" dirty="0"/>
              <a:t>. Geographic Information, Software Development, E-Commerce, Software Engineering </a:t>
            </a:r>
          </a:p>
          <a:p>
            <a:r>
              <a:rPr lang="en-US" b="1" dirty="0"/>
              <a:t>Engineering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B.Eng. Chemical, Civil, Electrical, Environmental, Industrial</a:t>
            </a:r>
          </a:p>
          <a:p>
            <a:r>
              <a:rPr lang="en-US" b="1" dirty="0"/>
              <a:t>Fine Arts - </a:t>
            </a:r>
            <a:r>
              <a:rPr lang="en-US" dirty="0"/>
              <a:t>B.F.A. Drawing, Painting, Photography, Printmaking, Sculpture, Textiles, Jewelry, Ceramics, Fashion, Art History, Art Education</a:t>
            </a:r>
          </a:p>
          <a:p>
            <a:r>
              <a:rPr lang="en-US" b="1" dirty="0"/>
              <a:t>Kinesiology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 err="1"/>
              <a:t>B.Kin</a:t>
            </a:r>
            <a:r>
              <a:rPr lang="en-US" dirty="0"/>
              <a:t>. Sports Psychology, Exercise Physiology, Health Promotion and Wellness</a:t>
            </a:r>
          </a:p>
          <a:p>
            <a:r>
              <a:rPr lang="en-US" b="1" dirty="0"/>
              <a:t>Music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B.M. Theory, Composition, Music History, Music Education, Performance</a:t>
            </a:r>
          </a:p>
          <a:p>
            <a:r>
              <a:rPr lang="en-US" b="1" dirty="0"/>
              <a:t>Nursing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B.N. Prepares graduates to write the National </a:t>
            </a:r>
            <a:r>
              <a:rPr lang="en-US" dirty="0" err="1"/>
              <a:t>Licence</a:t>
            </a:r>
            <a:r>
              <a:rPr lang="en-US" dirty="0"/>
              <a:t> Examination.</a:t>
            </a:r>
          </a:p>
          <a:p>
            <a:r>
              <a:rPr lang="en-US" b="1" dirty="0"/>
              <a:t>Science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B.Sc. Biology, Chemistry, Biochemistry, Environmental, Marine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2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Universities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07218"/>
            <a:ext cx="4189778" cy="26466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Approximately 100 publicly funded </a:t>
            </a:r>
            <a:br>
              <a:rPr lang="en-US" dirty="0"/>
            </a:br>
            <a:r>
              <a:rPr lang="en-US" dirty="0"/>
              <a:t>universities in Canada</a:t>
            </a:r>
          </a:p>
          <a:p>
            <a:r>
              <a:rPr lang="en-US" dirty="0"/>
              <a:t>Various program offerings</a:t>
            </a:r>
          </a:p>
          <a:p>
            <a:r>
              <a:rPr lang="en-US" dirty="0"/>
              <a:t>Same quality of education</a:t>
            </a:r>
          </a:p>
          <a:p>
            <a:r>
              <a:rPr lang="en-US" dirty="0"/>
              <a:t>All about the right fit and what type of experience you are looking for.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26" y="3007218"/>
            <a:ext cx="7498090" cy="31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what is the best fit. What will provide you with the best experience?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4107"/>
            <a:ext cx="3545835" cy="3585693"/>
          </a:xfrm>
        </p:spPr>
        <p:txBody>
          <a:bodyPr/>
          <a:lstStyle/>
          <a:p>
            <a:r>
              <a:rPr lang="en-US" dirty="0"/>
              <a:t>Location</a:t>
            </a:r>
          </a:p>
          <a:p>
            <a:r>
              <a:rPr lang="en-US" dirty="0"/>
              <a:t>Size of campus</a:t>
            </a:r>
          </a:p>
          <a:p>
            <a:r>
              <a:rPr lang="en-US" dirty="0"/>
              <a:t>Urban vs rural</a:t>
            </a:r>
          </a:p>
          <a:p>
            <a:r>
              <a:rPr lang="en-US" dirty="0"/>
              <a:t>Close to home vs far from home</a:t>
            </a:r>
          </a:p>
          <a:p>
            <a:r>
              <a:rPr lang="en-US" dirty="0"/>
              <a:t>Specialty programs</a:t>
            </a:r>
          </a:p>
          <a:p>
            <a:r>
              <a:rPr lang="en-US" dirty="0"/>
              <a:t>Athletics</a:t>
            </a:r>
          </a:p>
          <a:p>
            <a:r>
              <a:rPr lang="en-US" dirty="0"/>
              <a:t>Extra-curricular activities offered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Undergraduate </a:t>
            </a:r>
            <a:r>
              <a:rPr lang="en-US" dirty="0"/>
              <a:t>degree- four year program- Bachelor of Arts, Bachelor of Science, Bachelor of Business Administration, etc.</a:t>
            </a:r>
          </a:p>
          <a:p>
            <a:r>
              <a:rPr lang="en-US" b="1" dirty="0"/>
              <a:t>GPA </a:t>
            </a:r>
            <a:r>
              <a:rPr lang="en-US" dirty="0"/>
              <a:t>– Is the way most Universities measure your success. For example, an A in a class will likely translate into somewhere around a 3.7 GPA</a:t>
            </a:r>
          </a:p>
          <a:p>
            <a:r>
              <a:rPr lang="en-US" b="1" dirty="0"/>
              <a:t>Major </a:t>
            </a:r>
            <a:r>
              <a:rPr lang="en-US" dirty="0"/>
              <a:t>– A declared focus for your degree, indicating a specified number of courses at an advanced level</a:t>
            </a:r>
          </a:p>
          <a:p>
            <a:r>
              <a:rPr lang="en-US" b="1" dirty="0" err="1"/>
              <a:t>Viewbook</a:t>
            </a:r>
            <a:r>
              <a:rPr lang="en-US" dirty="0"/>
              <a:t>- book of university information including admission requirements, program info,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Minor</a:t>
            </a:r>
            <a:r>
              <a:rPr lang="en-US" dirty="0"/>
              <a:t> – Still focused, but at a lesser degree than a major</a:t>
            </a:r>
          </a:p>
          <a:p>
            <a:r>
              <a:rPr lang="en-US" b="1" dirty="0"/>
              <a:t>Credit Hours </a:t>
            </a:r>
            <a:r>
              <a:rPr lang="en-US" dirty="0"/>
              <a:t>– A value assigned to courses and labs that indicate its academic weight. Degrees often require 120+ credit hours for completion and on average a course is 3 credit hours</a:t>
            </a:r>
          </a:p>
          <a:p>
            <a:r>
              <a:rPr lang="en-US" b="1" dirty="0"/>
              <a:t>Degree</a:t>
            </a:r>
            <a:r>
              <a:rPr lang="en-US" dirty="0"/>
              <a:t> - A degree is a certificate offered by your university which is received after you have completed the requirements set out by your university in the calendar</a:t>
            </a:r>
          </a:p>
          <a:p>
            <a:r>
              <a:rPr lang="en-US" dirty="0"/>
              <a:t>Academic </a:t>
            </a:r>
            <a:r>
              <a:rPr lang="en-US" b="1" dirty="0"/>
              <a:t>Calendar</a:t>
            </a:r>
            <a:r>
              <a:rPr lang="en-US" dirty="0"/>
              <a:t> – Your “bible” to your University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45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2823</TotalTime>
  <Words>988</Words>
  <Application>Microsoft Office PowerPoint</Application>
  <PresentationFormat>Widescreen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University 101</vt:lpstr>
      <vt:lpstr>PowerPoint Presentation</vt:lpstr>
      <vt:lpstr>Investing in your future</vt:lpstr>
      <vt:lpstr>PowerPoint Presentation</vt:lpstr>
      <vt:lpstr>Value of a University degree</vt:lpstr>
      <vt:lpstr>Common undergraduate degrees:</vt:lpstr>
      <vt:lpstr>Universities in Canada</vt:lpstr>
      <vt:lpstr>Focus on what is the best fit. What will provide you with the best experience? </vt:lpstr>
      <vt:lpstr>Terminology</vt:lpstr>
      <vt:lpstr>Calendar</vt:lpstr>
      <vt:lpstr>Calendar</vt:lpstr>
      <vt:lpstr>Moving forward</vt:lpstr>
      <vt:lpstr>Questions to ask representatives: </vt:lpstr>
      <vt:lpstr>University 101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101</dc:title>
  <dc:creator>Michelle Monahan</dc:creator>
  <cp:lastModifiedBy>Meehan, Carmen (ASD-S)</cp:lastModifiedBy>
  <cp:revision>22</cp:revision>
  <dcterms:created xsi:type="dcterms:W3CDTF">2017-11-02T22:57:23Z</dcterms:created>
  <dcterms:modified xsi:type="dcterms:W3CDTF">2021-03-18T10:04:14Z</dcterms:modified>
</cp:coreProperties>
</file>