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69" r:id="rId2"/>
    <p:sldId id="276" r:id="rId3"/>
    <p:sldId id="263" r:id="rId4"/>
    <p:sldId id="260" r:id="rId5"/>
    <p:sldId id="270" r:id="rId6"/>
    <p:sldId id="279" r:id="rId7"/>
    <p:sldId id="271" r:id="rId8"/>
    <p:sldId id="272" r:id="rId9"/>
    <p:sldId id="259" r:id="rId10"/>
    <p:sldId id="261" r:id="rId11"/>
    <p:sldId id="278" r:id="rId12"/>
    <p:sldId id="274" r:id="rId13"/>
    <p:sldId id="266" r:id="rId14"/>
    <p:sldId id="264" r:id="rId15"/>
    <p:sldId id="277" r:id="rId16"/>
    <p:sldId id="268" r:id="rId17"/>
    <p:sldId id="273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idsen, Lori-Ann (ASD-S)" initials="LL(" lastIdx="1" clrIdx="0">
    <p:extLst>
      <p:ext uri="{19B8F6BF-5375-455C-9EA6-DF929625EA0E}">
        <p15:presenceInfo xmlns:p15="http://schemas.microsoft.com/office/powerpoint/2012/main" userId="S::lori-ann.lauridsen@nbed.nb.ca::e891c956-c53d-4d35-baf0-f19a07daf4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13T08:28:33.644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205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3918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47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2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6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825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86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4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715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47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88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E2F21-B07B-46F1-90B8-840ED65E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                  	Course Selection </a:t>
            </a:r>
            <a:br>
              <a:rPr lang="en-CA" dirty="0"/>
            </a:br>
            <a:r>
              <a:rPr lang="en-CA" dirty="0"/>
              <a:t>				2020 -2021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89CA82C-C2FE-4FA3-B1F0-FE8B7A0956F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2846" y="2351405"/>
            <a:ext cx="2660739" cy="344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317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Math pathways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712" y="3269640"/>
            <a:ext cx="3943350" cy="197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408" y="3269639"/>
            <a:ext cx="3614973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727" y="3269639"/>
            <a:ext cx="3691404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423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EBF22-ED1D-4792-954C-328367CAB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49" y="271463"/>
            <a:ext cx="7248525" cy="543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88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F3976F-0528-424E-AF49-C501D621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504" y="1240076"/>
            <a:ext cx="3323496" cy="4584527"/>
          </a:xfrm>
        </p:spPr>
        <p:txBody>
          <a:bodyPr>
            <a:normAutofit/>
          </a:bodyPr>
          <a:lstStyle/>
          <a:p>
            <a:r>
              <a:rPr lang="en-CA" sz="40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 a few of SRHS’</a:t>
            </a:r>
            <a:br>
              <a:rPr lang="en-CA" sz="40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CA" sz="40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Electives</a:t>
            </a:r>
            <a:br>
              <a:rPr lang="en-CA" sz="40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CA" sz="4000" i="1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CAE8B5-9EDF-46FF-A53B-10EFB2588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45" y="245651"/>
            <a:ext cx="1971040" cy="562822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1800" b="1" i="1" dirty="0"/>
              <a:t>Science</a:t>
            </a:r>
          </a:p>
          <a:p>
            <a:pPr marL="0" indent="0">
              <a:buNone/>
            </a:pPr>
            <a:r>
              <a:rPr lang="en-CA" sz="1800" dirty="0"/>
              <a:t>Biology 11/12</a:t>
            </a:r>
          </a:p>
          <a:p>
            <a:pPr marL="0" indent="0">
              <a:buNone/>
            </a:pPr>
            <a:r>
              <a:rPr lang="en-CA" sz="1800" dirty="0"/>
              <a:t>Chemistry 11/12</a:t>
            </a:r>
          </a:p>
          <a:p>
            <a:pPr marL="0" indent="0">
              <a:buNone/>
            </a:pPr>
            <a:r>
              <a:rPr lang="en-CA" sz="1800" dirty="0"/>
              <a:t>Human Phys 11</a:t>
            </a:r>
          </a:p>
          <a:p>
            <a:pPr marL="0" indent="0">
              <a:buNone/>
            </a:pPr>
            <a:r>
              <a:rPr lang="en-CA" sz="1800" dirty="0"/>
              <a:t>Physics 11</a:t>
            </a:r>
          </a:p>
          <a:p>
            <a:pPr marL="0" indent="0">
              <a:buNone/>
            </a:pPr>
            <a:r>
              <a:rPr lang="en-CA" sz="1800" dirty="0"/>
              <a:t>Environmental 12</a:t>
            </a:r>
          </a:p>
          <a:p>
            <a:pPr marL="0" indent="0">
              <a:buNone/>
            </a:pPr>
            <a:r>
              <a:rPr lang="en-CA" sz="1800" dirty="0"/>
              <a:t>Int to Electronic 11</a:t>
            </a:r>
          </a:p>
          <a:p>
            <a:pPr marL="0" indent="0">
              <a:buNone/>
            </a:pPr>
            <a:r>
              <a:rPr lang="en-CA" sz="1800" dirty="0"/>
              <a:t>Robotics 120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ED2F15-86CB-412B-B429-65C4D47B8747}"/>
              </a:ext>
            </a:extLst>
          </p:cNvPr>
          <p:cNvSpPr txBox="1">
            <a:spLocks/>
          </p:cNvSpPr>
          <p:nvPr/>
        </p:nvSpPr>
        <p:spPr>
          <a:xfrm>
            <a:off x="2091088" y="245651"/>
            <a:ext cx="1971040" cy="56282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800" b="1" i="1" dirty="0"/>
              <a:t>Math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Foundations11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Pre Cal 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Fin &amp; Work 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Fin &amp; Work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Foundations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Pre Cal 12A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Pre Cal 12B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Calculus 12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sz="180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E58F3D-A9D6-41C4-AB6B-412FA5D349C4}"/>
              </a:ext>
            </a:extLst>
          </p:cNvPr>
          <p:cNvSpPr txBox="1">
            <a:spLocks/>
          </p:cNvSpPr>
          <p:nvPr/>
        </p:nvSpPr>
        <p:spPr>
          <a:xfrm>
            <a:off x="3850491" y="196381"/>
            <a:ext cx="1855988" cy="555896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800" b="1" i="1" dirty="0"/>
              <a:t>Electives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Entrep 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Ind Family Dyn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Graphic Art/Design 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Music 11 &amp;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PE Leadership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Reading Tutor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Theatre Arts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Visual Art 11 &amp;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Wellness 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Law 120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PIF 11 &amp;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Writing 11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C3177CD-949F-4FBE-BBFD-9CACF2ACE6F1}"/>
              </a:ext>
            </a:extLst>
          </p:cNvPr>
          <p:cNvSpPr txBox="1">
            <a:spLocks/>
          </p:cNvSpPr>
          <p:nvPr/>
        </p:nvSpPr>
        <p:spPr>
          <a:xfrm>
            <a:off x="5960175" y="177592"/>
            <a:ext cx="2245359" cy="66804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Agri Science 120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Auto Expl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Bus Org &amp; Man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Child Stud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Comp Sci 11 &amp;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Cul Tech 11 &amp;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Early Child Serv 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Elect Wir 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Fram &amp; Sheath 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Human Serv 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Info Tech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Metal Fab 11/12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Nutrition for Healthy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         Living 12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Power Train 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Tech Support 11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CA" sz="1800" dirty="0"/>
              <a:t>Res Finish 120</a:t>
            </a:r>
          </a:p>
        </p:txBody>
      </p:sp>
    </p:spTree>
    <p:extLst>
      <p:ext uri="{BB962C8B-B14F-4D97-AF65-F5344CB8AC3E}">
        <p14:creationId xmlns:p14="http://schemas.microsoft.com/office/powerpoint/2010/main" val="310609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FD0717-BEEE-48D4-8750-E44E166E9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CBA4EB-F997-4F56-9436-88F60754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11471" y="1174246"/>
            <a:ext cx="4680225" cy="4105940"/>
          </a:xfrm>
        </p:spPr>
        <p:txBody>
          <a:bodyPr anchor="ctr">
            <a:normAutofit lnSpcReduction="10000"/>
          </a:bodyPr>
          <a:lstStyle/>
          <a:p>
            <a:r>
              <a:rPr lang="en-US" sz="1600" b="1" dirty="0"/>
              <a:t>Required Courses: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Information Technology 120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Business Organization &amp; Management 120</a:t>
            </a:r>
          </a:p>
          <a:p>
            <a:endParaRPr lang="en-US" sz="1600" dirty="0"/>
          </a:p>
          <a:p>
            <a:r>
              <a:rPr lang="en-US" sz="1600" b="1" dirty="0">
                <a:solidFill>
                  <a:schemeClr val="accent1"/>
                </a:solidFill>
              </a:rPr>
              <a:t>Plus one of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Entrepreneurship 110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Computer Science 110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Cyber security &amp; Technical support 110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</a:rPr>
              <a:t>Digital Productions 120</a:t>
            </a:r>
          </a:p>
          <a:p>
            <a:endParaRPr lang="en-US" sz="105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DA450E-1EDD-4D4A-8257-4808EB93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9392" y="938882"/>
            <a:ext cx="6562082" cy="4236223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8FBF78-9E7E-46C0-950D-FC7AEE43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116C23-5ED0-4F29-84D0-584CD0150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EE4B41-0C22-468A-BCFF-66786B9C8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7777" y="1269341"/>
            <a:ext cx="5925312" cy="3575304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756" y="1463015"/>
            <a:ext cx="5492683" cy="319666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fIT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2200" i="1" dirty="0">
                <a:solidFill>
                  <a:schemeClr val="bg1"/>
                </a:solidFill>
              </a:rPr>
              <a:t>Focus on Information Technology (FIT) Program is a Canada wide Certificate from the Information and Communications Technology Council (ICTC). FIT provides students with the opportunity to develop technology and business/entrepreneurial skills with essential workplace skills and experience. </a:t>
            </a:r>
            <a:br>
              <a:rPr lang="en-CA" sz="1600" i="1" dirty="0">
                <a:solidFill>
                  <a:schemeClr val="bg1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060F31-12EA-4404-8435-DA25F36C8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F1CB68-9DEB-4A71-8E7C-DE9278F03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2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Post graduation</a:t>
            </a:r>
          </a:p>
        </p:txBody>
      </p:sp>
      <p:cxnSp>
        <p:nvCxnSpPr>
          <p:cNvPr id="30" name="Straight Connector 17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24851" y="1600199"/>
            <a:ext cx="6130003" cy="4297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000" dirty="0">
                <a:ln w="0"/>
              </a:rPr>
              <a:t>T</a:t>
            </a:r>
            <a:r>
              <a:rPr lang="en-US" sz="2800" dirty="0">
                <a:ln w="0"/>
              </a:rPr>
              <a:t>he Six Destinations: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2800" dirty="0">
              <a:ln w="0"/>
            </a:endParaRP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Apprenticeship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University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Community College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Direct to Work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Private Training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Military</a:t>
            </a:r>
          </a:p>
          <a:p>
            <a:pPr marL="34290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ln w="0"/>
            </a:endParaRP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000" dirty="0">
                <a:ln w="0"/>
              </a:rPr>
              <a:t>* Career Exploration with </a:t>
            </a:r>
            <a:r>
              <a:rPr lang="en-US" sz="2000" i="1" dirty="0">
                <a:ln w="0"/>
              </a:rPr>
              <a:t>myBlueprint.ca</a:t>
            </a:r>
          </a:p>
        </p:txBody>
      </p:sp>
    </p:spTree>
    <p:extLst>
      <p:ext uri="{BB962C8B-B14F-4D97-AF65-F5344CB8AC3E}">
        <p14:creationId xmlns:p14="http://schemas.microsoft.com/office/powerpoint/2010/main" val="1594374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17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35A146B-DA6B-44C1-9C6E-2197B219F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4851" y="629109"/>
            <a:ext cx="6549729" cy="593358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80017C-5E3A-40A1-A5A3-488E99D158FB}"/>
              </a:ext>
            </a:extLst>
          </p:cNvPr>
          <p:cNvSpPr/>
          <p:nvPr/>
        </p:nvSpPr>
        <p:spPr>
          <a:xfrm>
            <a:off x="1153900" y="2661706"/>
            <a:ext cx="28840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ln w="0"/>
              </a:rPr>
              <a:t>myBlueprint.ca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892989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56012FD-74A8-4C91-B318-435CF2B719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Selecting your courses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7147" y="1950334"/>
            <a:ext cx="4960442" cy="34506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Check Graduation requirements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Check Post-Secondary requirements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Consult: teachers, guidance &amp; parents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Consult the Course Selection Handbook online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Choose a full course load + 2 alternates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Applications for Co-Op &amp; Outdoor Pursuits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5" r="13305"/>
          <a:stretch>
            <a:fillRect/>
          </a:stretch>
        </p:blipFill>
        <p:spPr>
          <a:xfrm>
            <a:off x="6094411" y="1544391"/>
            <a:ext cx="4960442" cy="31831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360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0FD0717-BEEE-48D4-8750-E44E166E9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CBA4EB-F997-4F56-9436-88F607540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41418" y="1463014"/>
            <a:ext cx="2848300" cy="3293053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900" b="1" dirty="0"/>
              <a:t>IMPORTANT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Students MUST ensure their log-in </a:t>
            </a:r>
            <a:r>
              <a:rPr lang="en-US" sz="1900" b="1" dirty="0"/>
              <a:t>usernames</a:t>
            </a:r>
            <a:r>
              <a:rPr lang="en-US" sz="1900" dirty="0"/>
              <a:t> and </a:t>
            </a:r>
            <a:r>
              <a:rPr lang="en-US" sz="1900" b="1" dirty="0"/>
              <a:t>passwords</a:t>
            </a:r>
            <a:r>
              <a:rPr lang="en-US" sz="1900" dirty="0"/>
              <a:t> are working prior to inputting their course selections with PowerSchool.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2DA450E-1EDD-4D4A-8257-4808EB937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9392" y="938882"/>
            <a:ext cx="6562082" cy="4236223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28FBF78-9E7E-46C0-950D-FC7AEE43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2116C23-5ED0-4F29-84D0-584CD0150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7EE4B41-0C22-468A-BCFF-66786B9C8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7777" y="1269341"/>
            <a:ext cx="5925312" cy="3575304"/>
          </a:xfrm>
          <a:prstGeom prst="rect">
            <a:avLst/>
          </a:prstGeom>
          <a:solidFill>
            <a:schemeClr val="accent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6756" y="1463015"/>
            <a:ext cx="5492683" cy="3196668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PowerSchool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B060F31-12EA-4404-8435-DA25F36C89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F1CB68-9DEB-4A71-8E7C-DE9278F03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3EC7EFD-D349-41A7-8C99-C81C45F94E82}"/>
              </a:ext>
            </a:extLst>
          </p:cNvPr>
          <p:cNvSpPr txBox="1"/>
          <p:nvPr/>
        </p:nvSpPr>
        <p:spPr>
          <a:xfrm>
            <a:off x="337625" y="5416062"/>
            <a:ext cx="10803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chemeClr val="accent1"/>
                </a:solidFill>
              </a:rPr>
              <a:t>Grade Level Course Selection Form must be signed by a parent/guardian &amp; returned to your G3 Teacher in order to enter your courses.</a:t>
            </a:r>
          </a:p>
        </p:txBody>
      </p:sp>
    </p:spTree>
    <p:extLst>
      <p:ext uri="{BB962C8B-B14F-4D97-AF65-F5344CB8AC3E}">
        <p14:creationId xmlns:p14="http://schemas.microsoft.com/office/powerpoint/2010/main" val="13017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3">
            <a:extLst>
              <a:ext uri="{FF2B5EF4-FFF2-40B4-BE49-F238E27FC236}">
                <a16:creationId xmlns:a16="http://schemas.microsoft.com/office/drawing/2014/main" id="{14C12901-9FCC-461E-A64A-89B479123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15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0" name="Straight Connector 17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89422" y="304800"/>
            <a:ext cx="7408838" cy="7103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000" b="1" i="1" dirty="0">
                <a:ln w="0"/>
              </a:rPr>
              <a:t>Fact </a:t>
            </a:r>
          </a:p>
          <a:p>
            <a:pPr marL="342900" indent="-3429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By 2011, more than ½ of the world population was under 25 years old.</a:t>
            </a:r>
          </a:p>
          <a:p>
            <a:pPr marL="342900" indent="-3429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We are the 1</a:t>
            </a:r>
            <a:r>
              <a:rPr lang="en-US" sz="2000" baseline="30000" dirty="0">
                <a:ln w="0"/>
              </a:rPr>
              <a:t>st</a:t>
            </a:r>
            <a:r>
              <a:rPr lang="en-US" sz="2000" dirty="0">
                <a:ln w="0"/>
              </a:rPr>
              <a:t> generation of parents to raise our kids with the Internet.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2000" b="1" i="1" dirty="0">
                <a:ln w="0"/>
              </a:rPr>
              <a:t>Challenge</a:t>
            </a:r>
          </a:p>
          <a:p>
            <a:pPr marL="342900" indent="-3429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They don’t need us for</a:t>
            </a:r>
            <a:r>
              <a:rPr lang="en-US" sz="2000" i="1" dirty="0">
                <a:ln w="0"/>
              </a:rPr>
              <a:t> information, </a:t>
            </a:r>
            <a:r>
              <a:rPr lang="en-US" sz="2000" dirty="0">
                <a:ln w="0"/>
              </a:rPr>
              <a:t>but for </a:t>
            </a:r>
            <a:r>
              <a:rPr lang="en-US" sz="2000" i="1" dirty="0">
                <a:ln w="0"/>
              </a:rPr>
              <a:t>interpretation</a:t>
            </a:r>
            <a:r>
              <a:rPr lang="en-US" sz="2000" dirty="0">
                <a:ln w="0"/>
              </a:rPr>
              <a:t>. We must help them make sense of all they know. Our job isn’t to enable them to access data but to process data and form good decisions.</a:t>
            </a:r>
          </a:p>
          <a:p>
            <a:pPr marL="342900" indent="-3429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n w="0"/>
              </a:rPr>
              <a:t>1</a:t>
            </a:r>
            <a:r>
              <a:rPr lang="en-US" sz="2000" baseline="30000" dirty="0">
                <a:ln w="0"/>
              </a:rPr>
              <a:t>st</a:t>
            </a:r>
            <a:r>
              <a:rPr lang="en-US" sz="2000" dirty="0">
                <a:ln w="0"/>
              </a:rPr>
              <a:t> step – enable them to recognize their passions and strengths and use them to engage the world around them.</a:t>
            </a:r>
          </a:p>
          <a:p>
            <a:pPr marL="1143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sz="2000" dirty="0">
              <a:ln w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44702-09A8-4543-838C-ACB0E7F79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4" y="0"/>
            <a:ext cx="45750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56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Selection process 2020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E95E84E-F2AA-46B2-AF4B-26F659410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519" y="755481"/>
            <a:ext cx="7250199" cy="460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7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61993"/>
            <a:ext cx="11971606" cy="173094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New NB Graduation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489" y="1679647"/>
            <a:ext cx="4645152" cy="801943"/>
          </a:xfrm>
        </p:spPr>
        <p:txBody>
          <a:bodyPr/>
          <a:lstStyle/>
          <a:p>
            <a:pPr algn="ctr"/>
            <a:r>
              <a:rPr lang="en-US" dirty="0"/>
              <a:t>REQUIRED COURSES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7" y="2513881"/>
            <a:ext cx="5147297" cy="314754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Geometry, Measurement &amp; Finance  Grade 10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11 (2 credits)		</a:t>
            </a:r>
            <a:endParaRPr lang="en-CA" sz="1900" dirty="0"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(1 credit)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 History 11 (1 credit)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Fine Arts/Life Role Development (1 credit) </a:t>
            </a:r>
            <a:r>
              <a:rPr lang="en-US" sz="1900" dirty="0">
                <a:solidFill>
                  <a:schemeClr val="accent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</a:p>
          <a:p>
            <a:pPr>
              <a:defRPr/>
            </a:pP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Numbers, Relations &amp; Functions  (</a:t>
            </a:r>
            <a:r>
              <a:rPr lang="en-US" sz="17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credit- Grade 10)</a:t>
            </a: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          </a:t>
            </a:r>
            <a:r>
              <a:rPr lang="en-US" sz="19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 </a:t>
            </a: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900" i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Financial Workplace  11o </a:t>
            </a: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(1 credit) </a:t>
            </a:r>
            <a:r>
              <a:rPr lang="en-US" sz="1900" b="1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*New</a:t>
            </a:r>
            <a:endParaRPr lang="en-US" sz="1900" dirty="0">
              <a:solidFill>
                <a:schemeClr val="accent1"/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12 (1 credit)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endParaRPr lang="en-US" sz="2000" dirty="0"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CA" sz="2400" b="1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67765"/>
            <a:ext cx="4645152" cy="802237"/>
          </a:xfrm>
        </p:spPr>
        <p:txBody>
          <a:bodyPr/>
          <a:lstStyle/>
          <a:p>
            <a:pPr algn="ctr"/>
            <a:r>
              <a:rPr lang="en-US" dirty="0"/>
              <a:t>OTHER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1359" y="2470002"/>
            <a:ext cx="4645152" cy="263737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Successfully complete requirements of the 9/10 Block</a:t>
            </a:r>
          </a:p>
          <a:p>
            <a:r>
              <a:rPr lang="en-US" sz="2000" dirty="0">
                <a:latin typeface="Corbel" panose="020B0503020204020204" pitchFamily="34" charset="0"/>
              </a:rPr>
              <a:t>5 Courses at the grade 12 level</a:t>
            </a:r>
          </a:p>
          <a:p>
            <a:r>
              <a:rPr lang="en-US" sz="2000" dirty="0">
                <a:latin typeface="Corbel" panose="020B0503020204020204" pitchFamily="34" charset="0"/>
              </a:rPr>
              <a:t>Minimum 18 credits *</a:t>
            </a:r>
            <a:r>
              <a:rPr lang="en-US" sz="2000" b="1" dirty="0">
                <a:latin typeface="Corbel" panose="020B0503020204020204" pitchFamily="34" charset="0"/>
              </a:rPr>
              <a:t>New</a:t>
            </a:r>
          </a:p>
          <a:p>
            <a:r>
              <a:rPr lang="en-US" sz="2000" dirty="0">
                <a:latin typeface="Corbel" panose="020B0503020204020204" pitchFamily="34" charset="0"/>
              </a:rPr>
              <a:t>Pass the ELPA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F3AED-9AAB-400F-BDD3-D51F571D3425}"/>
              </a:ext>
            </a:extLst>
          </p:cNvPr>
          <p:cNvSpPr txBox="1"/>
          <p:nvPr/>
        </p:nvSpPr>
        <p:spPr>
          <a:xfrm>
            <a:off x="5246551" y="5151252"/>
            <a:ext cx="857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>
                <a:solidFill>
                  <a:schemeClr val="accent1"/>
                </a:solidFill>
              </a:rPr>
              <a:t>*G3 – Goals, Growth &amp; Grit : Skills for Success 120 – Life Role</a:t>
            </a:r>
          </a:p>
          <a:p>
            <a:endParaRPr lang="en-CA" b="1" i="1" dirty="0">
              <a:solidFill>
                <a:schemeClr val="accent1"/>
              </a:solidFill>
            </a:endParaRPr>
          </a:p>
          <a:p>
            <a:r>
              <a:rPr lang="en-CA" b="1" i="1" dirty="0"/>
              <a:t>*</a:t>
            </a:r>
            <a:r>
              <a:rPr lang="en-CA" i="1" dirty="0"/>
              <a:t>Essential Skills is a separate graduation pathway being piloted at SRHS</a:t>
            </a:r>
          </a:p>
        </p:txBody>
      </p:sp>
    </p:spTree>
    <p:extLst>
      <p:ext uri="{BB962C8B-B14F-4D97-AF65-F5344CB8AC3E}">
        <p14:creationId xmlns:p14="http://schemas.microsoft.com/office/powerpoint/2010/main" val="41478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433A26-171B-4A7A-A4F5-75C96961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Grad of 2023 – Next Year Grade 10   </a:t>
            </a:r>
            <a:r>
              <a:rPr lang="en-CA" sz="1600" dirty="0"/>
              <a:t>(18 credits)</a:t>
            </a:r>
            <a:r>
              <a:rPr lang="en-CA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7F0D2-A89A-41C9-B214-0FEC40415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0156" y="1864194"/>
            <a:ext cx="5232327" cy="42576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i="1" dirty="0"/>
              <a:t>English Strand</a:t>
            </a:r>
          </a:p>
          <a:p>
            <a:r>
              <a:rPr lang="en-CA" dirty="0"/>
              <a:t>English</a:t>
            </a:r>
          </a:p>
          <a:p>
            <a:r>
              <a:rPr lang="en-CA" dirty="0"/>
              <a:t>Geometry, Measurement &amp; Finance (GMF)  </a:t>
            </a:r>
          </a:p>
          <a:p>
            <a:r>
              <a:rPr lang="en-CA" dirty="0"/>
              <a:t>Science</a:t>
            </a:r>
          </a:p>
          <a:p>
            <a:r>
              <a:rPr lang="en-CA" dirty="0"/>
              <a:t>Post Intensive French</a:t>
            </a:r>
          </a:p>
          <a:p>
            <a:r>
              <a:rPr lang="en-CA" dirty="0"/>
              <a:t>Personal Development Career Planning</a:t>
            </a:r>
          </a:p>
          <a:p>
            <a:r>
              <a:rPr lang="en-CA" dirty="0"/>
              <a:t>Music</a:t>
            </a:r>
          </a:p>
          <a:p>
            <a:r>
              <a:rPr lang="en-CA" i="1" dirty="0"/>
              <a:t>G3 - Growth, Goals &amp; Grit: Skills for Success 120</a:t>
            </a:r>
          </a:p>
          <a:p>
            <a:r>
              <a:rPr lang="en-CA" i="1" dirty="0"/>
              <a:t>Numbers, Relations &amp; Functions (NRF) 10  * is now 1 credit course</a:t>
            </a:r>
          </a:p>
          <a:p>
            <a:pPr lvl="1"/>
            <a:r>
              <a:rPr lang="en-CA" b="1" i="1" dirty="0"/>
              <a:t>OR</a:t>
            </a:r>
            <a:r>
              <a:rPr lang="en-CA" i="1" dirty="0"/>
              <a:t>  </a:t>
            </a:r>
            <a:r>
              <a:rPr lang="en-CA" dirty="0"/>
              <a:t>Financial &amp; Workplace Math 110   </a:t>
            </a:r>
          </a:p>
          <a:p>
            <a:pPr marL="457200" lvl="1" indent="0">
              <a:buNone/>
            </a:pPr>
            <a:r>
              <a:rPr lang="en-CA" dirty="0"/>
              <a:t> </a:t>
            </a:r>
            <a:r>
              <a:rPr lang="en-CA" sz="1400" dirty="0"/>
              <a:t>*Must have 2 math credits to graduate  </a:t>
            </a:r>
          </a:p>
          <a:p>
            <a:pPr marL="0" indent="0">
              <a:buNone/>
            </a:pPr>
            <a:r>
              <a:rPr lang="en-CA" b="1" dirty="0">
                <a:solidFill>
                  <a:schemeClr val="accent1"/>
                </a:solidFill>
              </a:rPr>
              <a:t>         Elective: Pick one               A</a:t>
            </a:r>
            <a:r>
              <a:rPr lang="en-CA" dirty="0">
                <a:solidFill>
                  <a:schemeClr val="accent1"/>
                </a:solidFill>
              </a:rPr>
              <a:t>lternate: </a:t>
            </a:r>
            <a:r>
              <a:rPr lang="en-CA" b="1" dirty="0">
                <a:solidFill>
                  <a:schemeClr val="accent1"/>
                </a:solidFill>
              </a:rPr>
              <a:t>P</a:t>
            </a:r>
            <a:r>
              <a:rPr lang="en-CA" dirty="0">
                <a:solidFill>
                  <a:schemeClr val="accent1"/>
                </a:solidFill>
              </a:rPr>
              <a:t>ick one</a:t>
            </a:r>
            <a:endParaRPr lang="en-CA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CA" dirty="0">
                <a:solidFill>
                  <a:schemeClr val="accent1"/>
                </a:solidFill>
              </a:rPr>
              <a:t>Physical Education – Visual Arts – Broad Based Technology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9D0BE8-AC79-481E-B9FD-28A6BA760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1864194"/>
            <a:ext cx="5388188" cy="425763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i="1" dirty="0"/>
              <a:t>Immersion Strand</a:t>
            </a:r>
          </a:p>
          <a:p>
            <a:r>
              <a:rPr lang="en-CA" dirty="0"/>
              <a:t>English</a:t>
            </a:r>
          </a:p>
          <a:p>
            <a:r>
              <a:rPr lang="en-CA" dirty="0"/>
              <a:t>FI Geometry, Measurement &amp; Finance (GMF)  </a:t>
            </a:r>
          </a:p>
          <a:p>
            <a:r>
              <a:rPr lang="en-CA" dirty="0"/>
              <a:t>FI Science</a:t>
            </a:r>
          </a:p>
          <a:p>
            <a:r>
              <a:rPr lang="en-CA" dirty="0"/>
              <a:t>FI Language Arts</a:t>
            </a:r>
          </a:p>
          <a:p>
            <a:r>
              <a:rPr lang="en-CA" dirty="0"/>
              <a:t>Personal Development Career Planning</a:t>
            </a:r>
          </a:p>
          <a:p>
            <a:r>
              <a:rPr lang="en-CA" dirty="0"/>
              <a:t>Music</a:t>
            </a:r>
          </a:p>
          <a:p>
            <a:r>
              <a:rPr lang="en-CA" i="1" dirty="0"/>
              <a:t>G3 - Growth, Goals &amp; Grit: Skills for Success 120</a:t>
            </a:r>
          </a:p>
          <a:p>
            <a:r>
              <a:rPr lang="en-CA" i="1" dirty="0"/>
              <a:t> FI Numbers, Relations &amp; Functions (NRF)10   *is now 1 credit course</a:t>
            </a:r>
          </a:p>
          <a:p>
            <a:pPr lvl="1"/>
            <a:r>
              <a:rPr lang="en-CA" i="1" dirty="0"/>
              <a:t> </a:t>
            </a:r>
            <a:r>
              <a:rPr lang="en-CA" b="1" i="1" dirty="0"/>
              <a:t>OR</a:t>
            </a:r>
            <a:r>
              <a:rPr lang="en-CA" i="1" dirty="0"/>
              <a:t>  </a:t>
            </a:r>
            <a:r>
              <a:rPr lang="en-CA" dirty="0"/>
              <a:t>Financial &amp; Workplace Math 110    </a:t>
            </a:r>
          </a:p>
          <a:p>
            <a:pPr marL="457200" lvl="1" indent="0">
              <a:buNone/>
            </a:pPr>
            <a:r>
              <a:rPr lang="en-CA" dirty="0"/>
              <a:t> </a:t>
            </a:r>
            <a:r>
              <a:rPr lang="en-CA" sz="1400" dirty="0"/>
              <a:t>*Must have 2 math credits to graduate</a:t>
            </a:r>
            <a:endParaRPr lang="en-CA" sz="1400" i="1" dirty="0"/>
          </a:p>
          <a:p>
            <a:pPr marL="0" indent="0">
              <a:buNone/>
            </a:pPr>
            <a:r>
              <a:rPr lang="en-CA" b="1" dirty="0">
                <a:solidFill>
                  <a:schemeClr val="accent1"/>
                </a:solidFill>
              </a:rPr>
              <a:t>        Elective: Pick one              A</a:t>
            </a:r>
            <a:r>
              <a:rPr lang="en-CA" dirty="0">
                <a:solidFill>
                  <a:schemeClr val="accent1"/>
                </a:solidFill>
              </a:rPr>
              <a:t>lternate</a:t>
            </a:r>
            <a:r>
              <a:rPr lang="en-CA" b="1" dirty="0">
                <a:solidFill>
                  <a:schemeClr val="accent1"/>
                </a:solidFill>
              </a:rPr>
              <a:t>: P</a:t>
            </a:r>
            <a:r>
              <a:rPr lang="en-CA" dirty="0">
                <a:solidFill>
                  <a:schemeClr val="accent1"/>
                </a:solidFill>
              </a:rPr>
              <a:t>ick </a:t>
            </a:r>
            <a:r>
              <a:rPr lang="en-CA" b="1" dirty="0">
                <a:solidFill>
                  <a:schemeClr val="accent1"/>
                </a:solidFill>
              </a:rPr>
              <a:t>one</a:t>
            </a:r>
          </a:p>
          <a:p>
            <a:pPr marL="0" indent="0">
              <a:buNone/>
            </a:pPr>
            <a:r>
              <a:rPr lang="en-CA" dirty="0">
                <a:solidFill>
                  <a:schemeClr val="accent1"/>
                </a:solidFill>
              </a:rPr>
              <a:t>Physical Education – Visual Arts – Broad Based Technology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962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42" y="61993"/>
            <a:ext cx="11971606" cy="1730943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NB Graduation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489" y="1679647"/>
            <a:ext cx="4645152" cy="801943"/>
          </a:xfrm>
        </p:spPr>
        <p:txBody>
          <a:bodyPr/>
          <a:lstStyle/>
          <a:p>
            <a:pPr algn="ctr"/>
            <a:r>
              <a:rPr lang="en-US" dirty="0"/>
              <a:t>REQUIRED COURSES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7" y="2513881"/>
            <a:ext cx="5147297" cy="314754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Geometry, Measurement &amp; Finance  Grade 10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11 (2 credits)		</a:t>
            </a:r>
            <a:endParaRPr lang="en-CA" sz="1900" dirty="0"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(1 credit)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Modern History 11 (1 credit)</a:t>
            </a: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Fine Arts/Life Role Development (1 credit) </a:t>
            </a:r>
            <a:r>
              <a:rPr lang="en-US" sz="1900" dirty="0">
                <a:solidFill>
                  <a:schemeClr val="accent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</a:p>
          <a:p>
            <a:pPr>
              <a:defRPr/>
            </a:pP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Foundations 110 or Financial Workplace  11o (1 credit) </a:t>
            </a:r>
            <a:endParaRPr lang="en-US" sz="1900" dirty="0">
              <a:solidFill>
                <a:schemeClr val="accent1"/>
              </a:solidFill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1900" dirty="0"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12 (1 credit)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US" sz="2000" dirty="0">
              <a:latin typeface="Corbel" panose="020B0503020204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en-CA" sz="2400" b="1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667765"/>
            <a:ext cx="4645152" cy="802237"/>
          </a:xfrm>
        </p:spPr>
        <p:txBody>
          <a:bodyPr/>
          <a:lstStyle/>
          <a:p>
            <a:pPr algn="ctr"/>
            <a:r>
              <a:rPr lang="en-US" dirty="0"/>
              <a:t>OTHER REQUIREMENTS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41359" y="2470002"/>
            <a:ext cx="4645152" cy="2637371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Successfully complete requirements of the 9/10 Block</a:t>
            </a:r>
          </a:p>
          <a:p>
            <a:r>
              <a:rPr lang="en-US" sz="2000" dirty="0">
                <a:latin typeface="Corbel" panose="020B0503020204020204" pitchFamily="34" charset="0"/>
              </a:rPr>
              <a:t>5 Courses at the grade 12 level</a:t>
            </a:r>
          </a:p>
          <a:p>
            <a:r>
              <a:rPr lang="en-US" sz="2000" dirty="0">
                <a:latin typeface="Corbel" panose="020B0503020204020204" pitchFamily="34" charset="0"/>
              </a:rPr>
              <a:t>Minimum 17 credits</a:t>
            </a:r>
            <a:endParaRPr lang="en-US" sz="2000" b="1" dirty="0">
              <a:latin typeface="Corbel" panose="020B0503020204020204" pitchFamily="34" charset="0"/>
            </a:endParaRPr>
          </a:p>
          <a:p>
            <a:r>
              <a:rPr lang="en-US" sz="2000" dirty="0">
                <a:latin typeface="Corbel" panose="020B0503020204020204" pitchFamily="34" charset="0"/>
              </a:rPr>
              <a:t>Pass the ELPA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F3AED-9AAB-400F-BDD3-D51F571D3425}"/>
              </a:ext>
            </a:extLst>
          </p:cNvPr>
          <p:cNvSpPr txBox="1"/>
          <p:nvPr/>
        </p:nvSpPr>
        <p:spPr>
          <a:xfrm>
            <a:off x="5246551" y="5151252"/>
            <a:ext cx="857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i="1" dirty="0">
                <a:solidFill>
                  <a:schemeClr val="accent1"/>
                </a:solidFill>
              </a:rPr>
              <a:t>*G3 – Goals, Growth &amp; Grit : Skills for Success 120 – Life Role</a:t>
            </a:r>
          </a:p>
          <a:p>
            <a:endParaRPr lang="en-CA" b="1" i="1" dirty="0">
              <a:solidFill>
                <a:schemeClr val="accent1"/>
              </a:solidFill>
            </a:endParaRPr>
          </a:p>
          <a:p>
            <a:r>
              <a:rPr lang="en-CA" b="1" i="1" dirty="0"/>
              <a:t>*</a:t>
            </a:r>
            <a:r>
              <a:rPr lang="en-CA" i="1" dirty="0"/>
              <a:t>Essential Skills is a separate graduation pathway being piloted at SRHS</a:t>
            </a:r>
          </a:p>
        </p:txBody>
      </p:sp>
    </p:spTree>
    <p:extLst>
      <p:ext uri="{BB962C8B-B14F-4D97-AF65-F5344CB8AC3E}">
        <p14:creationId xmlns:p14="http://schemas.microsoft.com/office/powerpoint/2010/main" val="364464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433A26-171B-4A7A-A4F5-75C96961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Grad of 2022 – Next Year Grade 11  </a:t>
            </a:r>
            <a:r>
              <a:rPr lang="en-CA" sz="1600" dirty="0"/>
              <a:t>(17 credits)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7F0D2-A89A-41C9-B214-0FEC40415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0156" y="2010878"/>
            <a:ext cx="5232327" cy="41109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i="1" dirty="0"/>
              <a:t>English Strand</a:t>
            </a:r>
          </a:p>
          <a:p>
            <a:r>
              <a:rPr lang="en-CA" dirty="0"/>
              <a:t>English 11 </a:t>
            </a:r>
          </a:p>
          <a:p>
            <a:r>
              <a:rPr lang="en-CA" dirty="0"/>
              <a:t>Foundations or Fin &amp; Workplace Math 11</a:t>
            </a:r>
          </a:p>
          <a:p>
            <a:r>
              <a:rPr lang="en-CA" dirty="0"/>
              <a:t>Modern History 11</a:t>
            </a:r>
          </a:p>
          <a:p>
            <a:r>
              <a:rPr lang="en-CA" dirty="0"/>
              <a:t>Science</a:t>
            </a:r>
          </a:p>
          <a:p>
            <a:r>
              <a:rPr lang="en-CA" i="1" dirty="0"/>
              <a:t>G3 - Growth, Goals &amp; Grit: Skills for Success 120</a:t>
            </a:r>
          </a:p>
          <a:p>
            <a:endParaRPr lang="en-CA" i="1" dirty="0"/>
          </a:p>
          <a:p>
            <a:endParaRPr lang="en-CA" i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b="1" dirty="0">
                <a:solidFill>
                  <a:schemeClr val="accent1"/>
                </a:solidFill>
              </a:rPr>
              <a:t>Elective: Pick 5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9D0BE8-AC79-481E-B9FD-28A6BA760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5388188" cy="410448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i="1" dirty="0"/>
              <a:t>Immersion Strand</a:t>
            </a:r>
          </a:p>
          <a:p>
            <a:r>
              <a:rPr lang="en-CA" dirty="0"/>
              <a:t>English 11</a:t>
            </a:r>
          </a:p>
          <a:p>
            <a:r>
              <a:rPr lang="en-CA" dirty="0"/>
              <a:t>Foundations or Fin &amp; Workplace Math 11</a:t>
            </a:r>
          </a:p>
          <a:p>
            <a:r>
              <a:rPr lang="en-CA" dirty="0"/>
              <a:t>FI Modern History 11</a:t>
            </a:r>
          </a:p>
          <a:p>
            <a:r>
              <a:rPr lang="en-CA" dirty="0"/>
              <a:t>Science</a:t>
            </a:r>
          </a:p>
          <a:p>
            <a:r>
              <a:rPr lang="en-CA" dirty="0"/>
              <a:t>FI Language Arts</a:t>
            </a:r>
          </a:p>
          <a:p>
            <a:r>
              <a:rPr lang="en-CA" dirty="0"/>
              <a:t>Choose at least 1:       *could choose 2</a:t>
            </a:r>
          </a:p>
          <a:p>
            <a:pPr lvl="1"/>
            <a:r>
              <a:rPr lang="en-CA" dirty="0"/>
              <a:t>FI World Issues 12</a:t>
            </a:r>
          </a:p>
          <a:p>
            <a:pPr lvl="1"/>
            <a:r>
              <a:rPr lang="en-CA" dirty="0"/>
              <a:t>FI Canadian Hist 12</a:t>
            </a:r>
          </a:p>
          <a:p>
            <a:pPr lvl="1"/>
            <a:r>
              <a:rPr lang="en-CA" dirty="0"/>
              <a:t>FI Biology 11 or</a:t>
            </a:r>
          </a:p>
          <a:p>
            <a:pPr lvl="1"/>
            <a:r>
              <a:rPr lang="en-CA" dirty="0"/>
              <a:t>FI Wellness through Physical Education 110</a:t>
            </a:r>
          </a:p>
          <a:p>
            <a:r>
              <a:rPr lang="en-CA" i="1" dirty="0"/>
              <a:t>G3 - Growth, Goals &amp; Grit: Skills for Success 120</a:t>
            </a:r>
          </a:p>
          <a:p>
            <a:pPr marL="0" indent="0">
              <a:buNone/>
            </a:pPr>
            <a:r>
              <a:rPr lang="en-CA" b="1" dirty="0">
                <a:solidFill>
                  <a:schemeClr val="accent1"/>
                </a:solidFill>
              </a:rPr>
              <a:t>Elective: Pick 4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639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433A26-171B-4A7A-A4F5-75C96961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Grad of 2021 – Next Year Grade 12  </a:t>
            </a:r>
            <a:r>
              <a:rPr lang="en-CA" sz="1600" dirty="0"/>
              <a:t>(17 credits)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A7F0D2-A89A-41C9-B214-0FEC40415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0156" y="2010878"/>
            <a:ext cx="5232327" cy="41109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i="1" dirty="0"/>
              <a:t>English Strand</a:t>
            </a:r>
          </a:p>
          <a:p>
            <a:r>
              <a:rPr lang="en-CA" dirty="0"/>
              <a:t>English 12</a:t>
            </a:r>
          </a:p>
          <a:p>
            <a:r>
              <a:rPr lang="en-CA" i="1" dirty="0"/>
              <a:t>G3 - Growth, Goals &amp; Grit: Skills for Success 120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* Ensure you have 5 Level 12 courses 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	</a:t>
            </a:r>
          </a:p>
          <a:p>
            <a:pPr marL="0" indent="0">
              <a:buNone/>
            </a:pPr>
            <a:endParaRPr lang="en-CA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CA" b="1" dirty="0">
                <a:solidFill>
                  <a:schemeClr val="accent1"/>
                </a:solidFill>
              </a:rPr>
              <a:t>Electives: Pick 9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9D0BE8-AC79-481E-B9FD-28A6BA760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5388188" cy="41044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i="1" dirty="0"/>
              <a:t>Immersion Strand</a:t>
            </a:r>
          </a:p>
          <a:p>
            <a:r>
              <a:rPr lang="en-CA" dirty="0"/>
              <a:t>English 12</a:t>
            </a:r>
          </a:p>
          <a:p>
            <a:r>
              <a:rPr lang="en-CA" dirty="0"/>
              <a:t>FI Language Arts 12</a:t>
            </a:r>
          </a:p>
          <a:p>
            <a:r>
              <a:rPr lang="en-CA" dirty="0"/>
              <a:t>Choose at least 1:</a:t>
            </a:r>
          </a:p>
          <a:p>
            <a:pPr lvl="1"/>
            <a:r>
              <a:rPr lang="en-CA" dirty="0"/>
              <a:t>FI World Issues 12</a:t>
            </a:r>
          </a:p>
          <a:p>
            <a:pPr lvl="1"/>
            <a:r>
              <a:rPr lang="en-CA" dirty="0"/>
              <a:t>FI Canadian Hist 12</a:t>
            </a:r>
          </a:p>
          <a:p>
            <a:pPr lvl="1"/>
            <a:r>
              <a:rPr lang="en-CA" dirty="0"/>
              <a:t>FI Biology 11 or</a:t>
            </a:r>
          </a:p>
          <a:p>
            <a:pPr lvl="1"/>
            <a:r>
              <a:rPr lang="en-CA" dirty="0"/>
              <a:t>FI Wellness through Physical Education 110</a:t>
            </a:r>
          </a:p>
          <a:p>
            <a:r>
              <a:rPr lang="en-CA" i="1" dirty="0"/>
              <a:t>G3 - Growth, Goals &amp; Grit: Skills for Success 120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* Ensure you have 5 Level 12 courses </a:t>
            </a:r>
          </a:p>
          <a:p>
            <a:pPr marL="0" indent="0">
              <a:buNone/>
            </a:pPr>
            <a:r>
              <a:rPr lang="en-CA" b="1" dirty="0">
                <a:solidFill>
                  <a:schemeClr val="accent1"/>
                </a:solidFill>
              </a:rPr>
              <a:t>Electives: Pick 7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6230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chemeClr val="accent1"/>
                </a:solidFill>
              </a:rPr>
              <a:t>Course Levels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03960" y="1718131"/>
            <a:ext cx="978408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Open or  “O” courses are offered at one level only.  </a:t>
            </a:r>
          </a:p>
          <a:p>
            <a:pPr algn="ctr"/>
            <a:r>
              <a:rPr lang="en-US" sz="2400" dirty="0"/>
              <a:t>Ex:  Physical Geography 110, Ind. Family Dynamics 120</a:t>
            </a:r>
          </a:p>
          <a:p>
            <a:pPr algn="ctr"/>
            <a:endParaRPr lang="en-US" sz="2800" dirty="0"/>
          </a:p>
          <a:p>
            <a:pPr algn="ctr"/>
            <a:r>
              <a:rPr lang="en-US" sz="2600" b="1" dirty="0"/>
              <a:t>Level 2 are academic/university/college preparatory. </a:t>
            </a:r>
            <a:r>
              <a:rPr lang="en-US" sz="2800" b="1" dirty="0"/>
              <a:t> </a:t>
            </a:r>
          </a:p>
          <a:p>
            <a:pPr algn="ctr"/>
            <a:r>
              <a:rPr lang="en-US" sz="2400" dirty="0"/>
              <a:t>Ex:  Music 112, Biology 122</a:t>
            </a:r>
          </a:p>
          <a:p>
            <a:pPr algn="ctr"/>
            <a:endParaRPr lang="en-US" sz="2800" dirty="0"/>
          </a:p>
          <a:p>
            <a:pPr algn="ctr"/>
            <a:r>
              <a:rPr lang="en-US" sz="2600" b="1" dirty="0"/>
              <a:t>Level 3 are general/college preparatory.  </a:t>
            </a:r>
          </a:p>
          <a:p>
            <a:pPr algn="ctr"/>
            <a:r>
              <a:rPr lang="en-US" sz="2400" dirty="0"/>
              <a:t>Ex: Modern History 113, English 123</a:t>
            </a:r>
          </a:p>
          <a:p>
            <a:pPr algn="ctr"/>
            <a:endParaRPr lang="en-US" sz="2800" dirty="0"/>
          </a:p>
          <a:p>
            <a:pPr algn="ctr"/>
            <a:r>
              <a:rPr lang="en-US" sz="2600" b="1" dirty="0"/>
              <a:t>Level 1 are enriched university preparatory. </a:t>
            </a:r>
          </a:p>
          <a:p>
            <a:pPr algn="ctr"/>
            <a:r>
              <a:rPr lang="en-US" sz="2400" dirty="0"/>
              <a:t>Ex: English 111, Physics 121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3963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1131</Words>
  <Application>Microsoft Office PowerPoint</Application>
  <PresentationFormat>Widescreen</PresentationFormat>
  <Paragraphs>210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Corbel</vt:lpstr>
      <vt:lpstr>Gill Sans MT</vt:lpstr>
      <vt:lpstr>Gallery</vt:lpstr>
      <vt:lpstr>                   Course Selection      2020 -2021</vt:lpstr>
      <vt:lpstr>PowerPoint Presentation</vt:lpstr>
      <vt:lpstr>Selection process 2020</vt:lpstr>
      <vt:lpstr>New NB Graduation Requirements</vt:lpstr>
      <vt:lpstr>Grad of 2023 – Next Year Grade 10   (18 credits) </vt:lpstr>
      <vt:lpstr>NB Graduation Requirements</vt:lpstr>
      <vt:lpstr>Grad of 2022 – Next Year Grade 11  (17 credits)</vt:lpstr>
      <vt:lpstr>Grad of 2021 – Next Year Grade 12  (17 credits)</vt:lpstr>
      <vt:lpstr>Course Levels</vt:lpstr>
      <vt:lpstr>Math pathways</vt:lpstr>
      <vt:lpstr>PowerPoint Presentation</vt:lpstr>
      <vt:lpstr>Just a few of SRHS’ Electives </vt:lpstr>
      <vt:lpstr>fIT Focus on Information Technology (FIT) Program is a Canada wide Certificate from the Information and Communications Technology Council (ICTC). FIT provides students with the opportunity to develop technology and business/entrepreneurial skills with essential workplace skills and experience.   </vt:lpstr>
      <vt:lpstr>Post graduation</vt:lpstr>
      <vt:lpstr>PowerPoint Presentation</vt:lpstr>
      <vt:lpstr>Selecting your courses</vt:lpstr>
      <vt:lpstr>PowerSchool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Selection      2020 -2021</dc:title>
  <dc:creator>Gray, Crystal  (ASD-S)</dc:creator>
  <cp:lastModifiedBy>Meehan, Carmen (ASD-S)</cp:lastModifiedBy>
  <cp:revision>22</cp:revision>
  <cp:lastPrinted>2020-03-11T13:41:05Z</cp:lastPrinted>
  <dcterms:created xsi:type="dcterms:W3CDTF">2020-02-28T19:05:18Z</dcterms:created>
  <dcterms:modified xsi:type="dcterms:W3CDTF">2020-03-12T19:51:04Z</dcterms:modified>
</cp:coreProperties>
</file>